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7"/>
  </p:notesMasterIdLst>
  <p:sldIdLst>
    <p:sldId id="259" r:id="rId2"/>
    <p:sldId id="264" r:id="rId3"/>
    <p:sldId id="434" r:id="rId4"/>
    <p:sldId id="433" r:id="rId5"/>
    <p:sldId id="437" r:id="rId6"/>
    <p:sldId id="454" r:id="rId7"/>
    <p:sldId id="455" r:id="rId8"/>
    <p:sldId id="456" r:id="rId9"/>
    <p:sldId id="457" r:id="rId10"/>
    <p:sldId id="436" r:id="rId11"/>
    <p:sldId id="458" r:id="rId12"/>
    <p:sldId id="459" r:id="rId13"/>
    <p:sldId id="460" r:id="rId14"/>
    <p:sldId id="266" r:id="rId15"/>
    <p:sldId id="280" r:id="rId16"/>
  </p:sldIdLst>
  <p:sldSz cx="9144000" cy="5143500" type="screen16x9"/>
  <p:notesSz cx="6858000" cy="9144000"/>
  <p:embeddedFontLst>
    <p:embeddedFont>
      <p:font typeface="Google Sans" panose="02010600030101010101" charset="0"/>
      <p:regular r:id="rId18"/>
      <p:bold r:id="rId19"/>
      <p:italic r:id="rId20"/>
      <p:boldItalic r:id="rId21"/>
    </p:embeddedFont>
    <p:embeddedFont>
      <p:font typeface="Roboto Mono Light" panose="00000009000000000000" pitchFamily="49" charset="0"/>
      <p:regular r:id="rId22"/>
      <p:bold r:id="rId23"/>
      <p:italic r:id="rId24"/>
      <p:boldItalic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微软雅黑" panose="020B0503020204020204" pitchFamily="34" charset="-122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8dee1d198_1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8dee1d198_1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5505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825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5704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0466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3b3f8461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23b3f8461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28dee1d198_1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28dee1d198_1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3b3f846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3b3f846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413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697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872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02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996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094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7240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">
  <p:cSld name="CUSTOM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7254" y="4181399"/>
            <a:ext cx="3355825" cy="2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541975" y="2036775"/>
            <a:ext cx="4847100" cy="17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Google Sans"/>
              <a:buNone/>
              <a:defRPr sz="15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oogle Sans"/>
              <a:buNone/>
              <a:defRPr sz="16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oogle Sans"/>
              <a:buNone/>
              <a:defRPr sz="16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600"/>
              <a:buFont typeface="Google Sans"/>
              <a:buNone/>
              <a:defRPr sz="16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Google Sans"/>
              <a:buNone/>
              <a:defRPr sz="16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" name="Google Shape;4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51" name="Google Shape;5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7" r:id="rId6"/>
    <p:sldLayoutId id="2147483658" r:id="rId7"/>
    <p:sldLayoutId id="2147483660" r:id="rId8"/>
    <p:sldLayoutId id="2147483661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557499" y="1939239"/>
            <a:ext cx="8029001" cy="17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algn="ctr"/>
            <a:r>
              <a:rPr lang="en-US" altLang="zh-CN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语言的输入输出进阶</a:t>
            </a:r>
            <a:r>
              <a:rPr lang="en-US" altLang="zh-CN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en-US" altLang="zh-CN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br>
              <a:rPr lang="en-US" altLang="zh-CN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dirty="0" err="1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scanf</a:t>
            </a:r>
            <a:br>
              <a:rPr lang="zh-CN" altLang="en-US" sz="4000" b="1" dirty="0">
                <a:solidFill>
                  <a:srgbClr val="EEC88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4000" b="1" dirty="0">
              <a:solidFill>
                <a:srgbClr val="EEC88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4575854" cy="421104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200" dirty="0"/>
              <a:t>Lecturer</a:t>
            </a:r>
            <a:r>
              <a:rPr lang="zh-CN" altLang="en-US" sz="1200" dirty="0"/>
              <a:t>： </a:t>
            </a:r>
            <a:r>
              <a:rPr lang="en-US" altLang="zh-CN" sz="1200" dirty="0"/>
              <a:t>XMU school of informatics——</a:t>
            </a:r>
            <a:r>
              <a:rPr lang="en-US" altLang="zh-CN" sz="1200" dirty="0" err="1"/>
              <a:t>Zijie</a:t>
            </a:r>
            <a:r>
              <a:rPr lang="en-US" altLang="zh-CN" sz="1200" dirty="0"/>
              <a:t> Meng (</a:t>
            </a:r>
            <a:r>
              <a:rPr lang="zh-CN" altLang="en-US" sz="1200" dirty="0"/>
              <a:t>孟子杰</a:t>
            </a:r>
            <a:r>
              <a:rPr lang="en-US" altLang="zh-CN" sz="1200" dirty="0"/>
              <a:t>)</a:t>
            </a:r>
            <a:endParaRPr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4742067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如何避免这些麻烦的问题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630621" y="1182717"/>
            <a:ext cx="8092965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在输入输出之前清空（刷新）缓冲区即可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!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对于输出操作，清空缓冲区会使得缓冲区中的所有数据立即显示到屏幕上；很明显，这些数据没有地方存放了，只能输出了。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对于输入操作，清空缓冲区就是丢弃残留字符，让程序直接等待用户输入，避免引发奇怪的行为。</a:t>
            </a:r>
          </a:p>
        </p:txBody>
      </p:sp>
    </p:spTree>
    <p:extLst>
      <p:ext uri="{BB962C8B-B14F-4D97-AF65-F5344CB8AC3E}">
        <p14:creationId xmlns:p14="http://schemas.microsoft.com/office/powerpoint/2010/main" val="860700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4742067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清空输出缓冲区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15312" y="1284722"/>
            <a:ext cx="3414730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程序运行后，第一个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pirntf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立即输出，等待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5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秒以后，第二个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才输出，这就符合我们的惯性思维了。如果不加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fflush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stdout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语句，程序运行后，第一个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并不会立即输出，而是等待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5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秒以后和第二个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printf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一起输出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2000" b="0" i="0" dirty="0">
              <a:solidFill>
                <a:srgbClr val="444444"/>
              </a:solidFill>
              <a:effectLst/>
              <a:latin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A19555-4CA6-2F60-4A69-410932D50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716" y="1130547"/>
            <a:ext cx="4638095" cy="3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25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353532" y="162411"/>
            <a:ext cx="4742067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清空输入缓冲区（</a:t>
            </a:r>
            <a:r>
              <a:rPr lang="en-US" altLang="zh-CN" dirty="0" err="1"/>
              <a:t>getchar</a:t>
            </a:r>
            <a:r>
              <a:rPr lang="zh-CN" altLang="en-US" dirty="0"/>
              <a:t>法）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264511" y="767081"/>
            <a:ext cx="8614978" cy="3684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sz="2400" b="1" i="0" dirty="0">
                <a:solidFill>
                  <a:srgbClr val="FF3030"/>
                </a:solidFill>
                <a:effectLst/>
                <a:latin typeface="Courier New" panose="02070309020205020404" pitchFamily="49" charset="0"/>
              </a:rPr>
              <a:t>while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((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c 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2400" b="0" i="0" dirty="0" err="1">
                <a:solidFill>
                  <a:srgbClr val="D11CED"/>
                </a:solidFill>
                <a:effectLst/>
                <a:latin typeface="Courier New" panose="02070309020205020404" pitchFamily="49" charset="0"/>
              </a:rPr>
              <a:t>getchar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())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!=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2400" b="0" i="0" dirty="0">
                <a:solidFill>
                  <a:srgbClr val="1861A7"/>
                </a:solidFill>
                <a:effectLst/>
                <a:latin typeface="Courier New" panose="02070309020205020404" pitchFamily="49" charset="0"/>
              </a:rPr>
              <a:t>'\n'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&amp;&amp;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c 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!=</a:t>
            </a:r>
            <a:r>
              <a:rPr lang="en-US" altLang="zh-CN" sz="240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EOF</a:t>
            </a:r>
            <a:r>
              <a:rPr lang="en-US" altLang="zh-CN" sz="2400" b="0" i="0" dirty="0">
                <a:solidFill>
                  <a:srgbClr val="3030EE"/>
                </a:solidFill>
                <a:effectLst/>
                <a:latin typeface="Courier New" panose="02070309020205020404" pitchFamily="49" charset="0"/>
              </a:rPr>
              <a:t>);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zh-CN" sz="2400" b="0" i="0" dirty="0">
              <a:solidFill>
                <a:srgbClr val="3030EE"/>
              </a:solidFill>
              <a:effectLst/>
              <a:latin typeface="Courier New" panose="020703090202050204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按下第一个回车键后，只有第一个 </a:t>
            </a:r>
            <a:r>
              <a:rPr lang="en-US" altLang="zh-CN" sz="2000" b="0" i="0" dirty="0" err="1">
                <a:solidFill>
                  <a:srgbClr val="444444"/>
                </a:solidFill>
                <a:effectLst/>
                <a:latin typeface="Helvetica Neue"/>
              </a:rPr>
              <a:t>scanf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读取成功了，第二个 </a:t>
            </a:r>
            <a:r>
              <a:rPr lang="en-US" altLang="zh-CN" sz="2000" b="0" i="0" dirty="0" err="1">
                <a:solidFill>
                  <a:srgbClr val="444444"/>
                </a:solidFill>
                <a:effectLst/>
                <a:latin typeface="Helvetica Neue"/>
              </a:rPr>
              <a:t>scanf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并没有开始读取，等我们再次输入并按下回车键后，第二个 </a:t>
            </a:r>
            <a:r>
              <a:rPr lang="en-US" altLang="zh-CN" sz="2000" b="0" i="0" dirty="0" err="1">
                <a:solidFill>
                  <a:srgbClr val="444444"/>
                </a:solidFill>
                <a:effectLst/>
                <a:latin typeface="Helvetica Neue"/>
              </a:rPr>
              <a:t>scanf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才开始读取，这就符合我们的操作习惯了。如果没有清空缓冲区的语句，按下第一个回车键后，两个 </a:t>
            </a:r>
            <a:r>
              <a:rPr lang="en-US" altLang="zh-CN" sz="2000" b="0" i="0" dirty="0" err="1">
                <a:solidFill>
                  <a:srgbClr val="444444"/>
                </a:solidFill>
                <a:effectLst/>
                <a:latin typeface="Helvetica Neue"/>
              </a:rPr>
              <a:t>scanf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都读取了，只是第二个 </a:t>
            </a:r>
            <a:r>
              <a:rPr lang="en-US" altLang="zh-CN" sz="2000" b="0" i="0" dirty="0" err="1">
                <a:solidFill>
                  <a:srgbClr val="444444"/>
                </a:solidFill>
                <a:effectLst/>
                <a:latin typeface="Helvetica Neue"/>
              </a:rPr>
              <a:t>scanf</a:t>
            </a:r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读取失败了，让人觉得很怪异</a:t>
            </a:r>
            <a:endParaRPr lang="en-US" altLang="zh-CN" sz="2000" b="0" i="0" dirty="0">
              <a:solidFill>
                <a:srgbClr val="444444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000" b="0" i="0" dirty="0">
                <a:solidFill>
                  <a:srgbClr val="B22222"/>
                </a:solidFill>
                <a:effectLst/>
                <a:latin typeface="Helvetica Neue"/>
              </a:rPr>
              <a:t>这种方案的关键之处在于，</a:t>
            </a:r>
            <a:r>
              <a:rPr lang="en-US" altLang="zh-CN" sz="2000" b="0" i="0" dirty="0" err="1">
                <a:solidFill>
                  <a:srgbClr val="B22222"/>
                </a:solidFill>
                <a:effectLst/>
                <a:latin typeface="Helvetica Neue"/>
              </a:rPr>
              <a:t>getchar</a:t>
            </a:r>
            <a:r>
              <a:rPr lang="en-US" altLang="zh-CN" sz="2000" b="0" i="0" dirty="0">
                <a:solidFill>
                  <a:srgbClr val="B22222"/>
                </a:solidFill>
                <a:effectLst/>
                <a:latin typeface="Helvetica Neue"/>
              </a:rPr>
              <a:t>() </a:t>
            </a:r>
            <a:r>
              <a:rPr lang="zh-CN" altLang="en-US" sz="2000" b="0" i="0" dirty="0">
                <a:solidFill>
                  <a:srgbClr val="B22222"/>
                </a:solidFill>
                <a:effectLst/>
                <a:latin typeface="Helvetica Neue"/>
              </a:rPr>
              <a:t>是带有缓冲区的，并且一切字符通吃</a:t>
            </a:r>
            <a:endParaRPr lang="zh-CN" altLang="en-US" sz="1800" b="0" i="0" dirty="0">
              <a:solidFill>
                <a:srgbClr val="444444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95765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353532" y="162411"/>
            <a:ext cx="4742067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清空输入缓冲区（课堂演示例程）</a:t>
            </a:r>
            <a:endParaRPr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285419-5206-641B-4A19-11A2FEFA1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11" y="918111"/>
            <a:ext cx="7673317" cy="336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441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dirty="0"/>
              <a:t>The end</a:t>
            </a:r>
            <a:r>
              <a:rPr lang="zh-CN" altLang="en-US" sz="4400" dirty="0"/>
              <a:t>！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4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>
            <a:off x="1850" y="0"/>
            <a:ext cx="91402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4"/>
          <p:cNvSpPr txBox="1">
            <a:spLocks noGrp="1"/>
          </p:cNvSpPr>
          <p:nvPr>
            <p:ph type="title" idx="4294967295"/>
          </p:nvPr>
        </p:nvSpPr>
        <p:spPr>
          <a:xfrm>
            <a:off x="967461" y="1229989"/>
            <a:ext cx="3328091" cy="20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80" dirty="0">
                <a:solidFill>
                  <a:schemeClr val="lt1"/>
                </a:solidFill>
              </a:rPr>
              <a:t>The end</a:t>
            </a:r>
            <a:r>
              <a:rPr lang="zh-CN" altLang="en-US" sz="3680" dirty="0">
                <a:solidFill>
                  <a:schemeClr val="lt1"/>
                </a:solidFill>
              </a:rPr>
              <a:t>！</a:t>
            </a:r>
            <a:br>
              <a:rPr lang="en-US" altLang="zh-CN" sz="3680" dirty="0">
                <a:solidFill>
                  <a:schemeClr val="lt1"/>
                </a:solidFill>
              </a:rPr>
            </a:br>
            <a:br>
              <a:rPr lang="en-US" altLang="zh-CN" sz="3680" dirty="0">
                <a:solidFill>
                  <a:schemeClr val="lt1"/>
                </a:solidFill>
              </a:rPr>
            </a:br>
            <a:r>
              <a:rPr lang="en-US" altLang="zh-CN" sz="3680" dirty="0">
                <a:solidFill>
                  <a:schemeClr val="lt1"/>
                </a:solidFill>
              </a:rPr>
              <a:t>         </a:t>
            </a:r>
            <a:r>
              <a:rPr lang="zh-CN" altLang="en-US" sz="2200" dirty="0">
                <a:solidFill>
                  <a:schemeClr val="lt1"/>
                </a:solidFill>
              </a:rPr>
              <a:t>孟子杰 </a:t>
            </a:r>
            <a:r>
              <a:rPr lang="en-US" altLang="zh-CN" sz="2200" dirty="0">
                <a:solidFill>
                  <a:schemeClr val="lt1"/>
                </a:solidFill>
              </a:rPr>
              <a:t>2023-11-7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3663909" y="221294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r>
              <a:rPr lang="en-US" altLang="zh-CN" sz="4400" b="1" dirty="0" err="1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scanf</a:t>
            </a:r>
            <a:r>
              <a:rPr lang="zh-CN" altLang="en-US" sz="4400" b="1" dirty="0">
                <a:solidFill>
                  <a:srgbClr val="1238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en-US" altLang="zh-CN" sz="4400" b="1" dirty="0">
              <a:solidFill>
                <a:srgbClr val="1238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4575900" y="1067342"/>
            <a:ext cx="4568100" cy="590769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dirty="0"/>
              <a:t>XMU school of informatics——</a:t>
            </a:r>
            <a:r>
              <a:rPr lang="en-US" altLang="zh-CN" sz="1600" dirty="0" err="1"/>
              <a:t>Zijie</a:t>
            </a:r>
            <a:r>
              <a:rPr lang="en-US" altLang="zh-CN" sz="1600" dirty="0"/>
              <a:t> Meng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 err="1"/>
              <a:t>scanf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5" y="1193299"/>
            <a:ext cx="7630821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tabLst>
                <a:tab pos="1043940" algn="l"/>
              </a:tabLst>
            </a:pPr>
            <a:r>
              <a:rPr lang="en-US" altLang="zh-CN" sz="1800" kern="1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scanf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控制字符串的完整写法为：</a:t>
            </a:r>
          </a:p>
          <a:p>
            <a:pPr algn="l">
              <a:tabLst>
                <a:tab pos="1043940" algn="l"/>
              </a:tabLst>
            </a:pPr>
            <a:r>
              <a:rPr lang="en-US" altLang="zh-CN" sz="1800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%{*} {width} type</a:t>
            </a:r>
            <a:endParaRPr lang="zh-CN" altLang="zh-CN" sz="1800" kern="100" dirty="0">
              <a:solidFill>
                <a:srgbClr val="FF0000"/>
              </a:solidFill>
              <a:effectLst/>
              <a:highlight>
                <a:srgbClr val="FFFF00"/>
              </a:highlight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>
              <a:tabLst>
                <a:tab pos="1043940" algn="l"/>
              </a:tabLst>
            </a:pP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其中，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{ }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表示可有可无。各个部分的具体含义是：</a:t>
            </a: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  <a:tab pos="1043940" algn="l"/>
              </a:tabLst>
            </a:pP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type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表示读取什么类型的数据，例如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%d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%s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%[a-z]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%[^\n]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等；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type 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必须有。</a:t>
            </a: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  <a:tab pos="1043940" algn="l"/>
              </a:tabLst>
            </a:pP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width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表示最大读取宽度，可有可无。</a:t>
            </a: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  <a:tab pos="1043940" algn="l"/>
              </a:tabLst>
            </a:pPr>
            <a:r>
              <a:rPr lang="en-US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*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表示丢弃读取到的数据，可有可无。</a:t>
            </a:r>
          </a:p>
        </p:txBody>
      </p:sp>
    </p:spTree>
    <p:extLst>
      <p:ext uri="{BB962C8B-B14F-4D97-AF65-F5344CB8AC3E}">
        <p14:creationId xmlns:p14="http://schemas.microsoft.com/office/powerpoint/2010/main" val="3952250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Scanf</a:t>
            </a:r>
            <a:r>
              <a:rPr lang="zh-CN" altLang="en-US" dirty="0"/>
              <a:t>的底层运行机制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5" y="1193299"/>
            <a:ext cx="7776759" cy="3289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 algn="l">
              <a:buNone/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当遇到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4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scanf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函数时，程序会先检查输入缓冲区中是否有数据：</a:t>
            </a:r>
            <a:b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</a:b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如果没有，就等待用户输入。用户从键盘输入的每个字符都会暂时保存到缓冲区，直到按下回车键，产生换行符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\n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，输入结束，</a:t>
            </a:r>
            <a:r>
              <a:rPr lang="en-US" altLang="zh-CN" sz="14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scanf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再从缓冲区中读取数据，赋值给变量。</a:t>
            </a: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如果有数据，那就看是否符合</a:t>
            </a:r>
            <a:r>
              <a:rPr lang="zh-CN" altLang="zh-CN" sz="14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控制字符串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的规则：</a:t>
            </a:r>
          </a:p>
          <a:p>
            <a:pPr marL="742950" lvl="1" indent="-285750" algn="l"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如果能够匹配整个控制字符串，那最好了，直接从缓冲区中读取就可以了，就不用等待用户输入了。</a:t>
            </a:r>
          </a:p>
          <a:p>
            <a:pPr marL="742950" lvl="1" indent="-285750" algn="l"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如果缓冲区中剩余的所有数据只能匹配前半部分控制字符串，那就等待用户输入剩下的数据。</a:t>
            </a:r>
          </a:p>
          <a:p>
            <a:pPr marL="742950" lvl="1" indent="-285750" algn="l"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如果不符合，</a:t>
            </a:r>
            <a:r>
              <a:rPr lang="en-US" altLang="zh-CN" sz="14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scanf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() 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还会尝试忽略一些空白符，例如空格、制表符、换行符等：</a:t>
            </a:r>
          </a:p>
          <a:p>
            <a:pPr marL="1143000" lvl="2" indent="-228600" algn="l">
              <a:buSzPts val="1000"/>
              <a:buFont typeface="Symbol" panose="05050102010706020507" pitchFamily="18" charset="2"/>
              <a:buChar char=""/>
              <a:tabLst>
                <a:tab pos="13716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如果这种尝试成功（可以忽略一些空白符），那么再重复以上的匹配过程。</a:t>
            </a:r>
          </a:p>
          <a:p>
            <a:pPr marL="1143000" lvl="2" indent="-228600" algn="l">
              <a:buSzPts val="1000"/>
              <a:buFont typeface="Symbol" panose="05050102010706020507" pitchFamily="18" charset="2"/>
              <a:buChar char=""/>
              <a:tabLst>
                <a:tab pos="1371600" algn="l"/>
              </a:tabLs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如果这种尝试失败（不能忽略空白符），那么只有一种结果，就是读取失败。</a:t>
            </a:r>
          </a:p>
          <a:p>
            <a:pPr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09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例程一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6" y="1193299"/>
            <a:ext cx="3688852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CN" altLang="en-US" sz="1800" b="1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你能解释吗？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8C0674-BDCB-9779-7E37-ED0604197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398" y="752697"/>
            <a:ext cx="4419048" cy="39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5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例程二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6" y="1193299"/>
            <a:ext cx="3688852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CN" altLang="en-US" sz="1800" b="1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你能解释吗？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208E5E4-6533-7AD6-3BD3-DBC798021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679" y="374847"/>
            <a:ext cx="4179634" cy="430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68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例程三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460553" y="1182716"/>
            <a:ext cx="3026717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CN" altLang="en-US" sz="1800" b="1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你能解释吗？</a:t>
            </a:r>
            <a:endParaRPr lang="en-US" altLang="zh-CN" sz="1800" b="1" kern="100" dirty="0">
              <a:solidFill>
                <a:srgbClr val="FF0000"/>
              </a:solidFill>
              <a:effectLst/>
              <a:highlight>
                <a:srgbClr val="FFFF00"/>
              </a:highlight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b="0" i="0" dirty="0">
                <a:solidFill>
                  <a:srgbClr val="444444"/>
                </a:solidFill>
                <a:effectLst/>
                <a:latin typeface="Helvetica Neue"/>
              </a:rPr>
              <a:t>如果我们换一种输入方式呢？</a:t>
            </a:r>
            <a:endParaRPr lang="en-US" altLang="zh-CN" sz="2000" b="0" i="0" dirty="0">
              <a:solidFill>
                <a:srgbClr val="444444"/>
              </a:solidFill>
              <a:effectLst/>
              <a:latin typeface="Helvetica Neue"/>
            </a:endParaRPr>
          </a:p>
          <a:p>
            <a: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  <a:t>a=99 b=200↙</a:t>
            </a:r>
            <a:br>
              <a:rPr lang="en-US" altLang="zh-CN" sz="2000" b="0" i="0" dirty="0">
                <a:solidFill>
                  <a:srgbClr val="444444"/>
                </a:solidFill>
                <a:effectLst/>
                <a:latin typeface="Helvetica Neue"/>
              </a:rPr>
            </a:br>
            <a:endParaRPr lang="en-US" altLang="zh-CN" sz="2000" b="0" i="0" dirty="0">
              <a:solidFill>
                <a:srgbClr val="444444"/>
              </a:solidFill>
              <a:effectLst/>
              <a:latin typeface="Helvetica Neue"/>
            </a:endParaRPr>
          </a:p>
          <a:p>
            <a:pPr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448A74-E1ED-71F5-AF98-93C508EE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840" y="562917"/>
            <a:ext cx="4410831" cy="401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88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例程四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6" y="1193299"/>
            <a:ext cx="3688852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CN" altLang="en-US" sz="1800" b="1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你能解释吗？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45FEF0F-E6D1-6148-73E1-A49080498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593" y="677819"/>
            <a:ext cx="5095316" cy="396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417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60554" y="374847"/>
            <a:ext cx="3555633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结论</a:t>
            </a:r>
            <a:endParaRPr b="1" dirty="0"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27335" y="1193299"/>
            <a:ext cx="7565933" cy="2778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sz="2400" b="0" i="0" dirty="0">
                <a:solidFill>
                  <a:srgbClr val="FF0000"/>
                </a:solidFill>
                <a:effectLst/>
                <a:latin typeface="Söhne"/>
              </a:rPr>
              <a:t>C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Söhne"/>
              </a:rPr>
              <a:t>语言中的</a:t>
            </a:r>
            <a:r>
              <a:rPr lang="en-US" altLang="zh-CN" sz="2400" b="0" i="0" dirty="0" err="1">
                <a:solidFill>
                  <a:srgbClr val="FF0000"/>
                </a:solidFill>
                <a:effectLst/>
                <a:latin typeface="Söhne"/>
              </a:rPr>
              <a:t>scanf</a:t>
            </a:r>
            <a:r>
              <a:rPr lang="zh-CN" altLang="en-US" sz="2400" b="0" i="0" dirty="0">
                <a:solidFill>
                  <a:srgbClr val="FF0000"/>
                </a:solidFill>
                <a:effectLst/>
                <a:latin typeface="Söhne"/>
              </a:rPr>
              <a:t>只有当控制字符串以格式控制符开头时，才会忽略换行符</a:t>
            </a:r>
            <a:endParaRPr lang="zh-CN" altLang="en-US" sz="2400" dirty="0">
              <a:solidFill>
                <a:srgbClr val="FF0000"/>
              </a:solidFill>
            </a:endParaRPr>
          </a:p>
          <a:p>
            <a:pPr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665809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661</Words>
  <Application>Microsoft Office PowerPoint</Application>
  <PresentationFormat>全屏显示(16:9)</PresentationFormat>
  <Paragraphs>46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Google Sans</vt:lpstr>
      <vt:lpstr>Roboto Mono Light</vt:lpstr>
      <vt:lpstr>等线</vt:lpstr>
      <vt:lpstr>微软雅黑</vt:lpstr>
      <vt:lpstr>Söhne</vt:lpstr>
      <vt:lpstr>Symbol</vt:lpstr>
      <vt:lpstr>Helvetica Neue</vt:lpstr>
      <vt:lpstr>Courier New</vt:lpstr>
      <vt:lpstr>DevFest 2023</vt:lpstr>
      <vt:lpstr>C语言的输入输出进阶(二) ——scanf </vt:lpstr>
      <vt:lpstr>scanf函数</vt:lpstr>
      <vt:lpstr>scanf</vt:lpstr>
      <vt:lpstr>Scanf的底层运行机制</vt:lpstr>
      <vt:lpstr>例程一</vt:lpstr>
      <vt:lpstr>例程二</vt:lpstr>
      <vt:lpstr>例程三</vt:lpstr>
      <vt:lpstr>例程四</vt:lpstr>
      <vt:lpstr>结论</vt:lpstr>
      <vt:lpstr>如何避免这些麻烦的问题</vt:lpstr>
      <vt:lpstr>清空输出缓冲区</vt:lpstr>
      <vt:lpstr>清空输入缓冲区（getchar法）</vt:lpstr>
      <vt:lpstr>清空输入缓冲区（课堂演示例程）</vt:lpstr>
      <vt:lpstr>The end！</vt:lpstr>
      <vt:lpstr>The end！           孟子杰 2023-11-7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Bard的前世今生 ——大模型之路</dc:title>
  <dc:creator>yumulinfeng</dc:creator>
  <cp:lastModifiedBy>zj m</cp:lastModifiedBy>
  <cp:revision>14</cp:revision>
  <dcterms:modified xsi:type="dcterms:W3CDTF">2023-11-07T12:29:53Z</dcterms:modified>
</cp:coreProperties>
</file>